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309" r:id="rId5"/>
    <p:sldId id="306" r:id="rId6"/>
    <p:sldId id="311" r:id="rId7"/>
    <p:sldId id="312" r:id="rId8"/>
    <p:sldId id="297" r:id="rId9"/>
    <p:sldId id="313" r:id="rId10"/>
    <p:sldId id="304" r:id="rId11"/>
    <p:sldId id="30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BFF1FA-6838-4788-832B-51C81EDE0483}" v="1" dt="2021-09-16T01:27:27.513"/>
    <p1510:client id="{8F5AB22F-691E-0863-0CBE-2C6125DD123D}" v="14" dt="2022-06-09T22:25:23.423"/>
    <p1510:client id="{BF96D9EE-230A-4EE4-8E4C-5CB71BA389DD}" v="83" dt="2022-06-09T21:00:16.384"/>
    <p1510:client id="{E31EEF07-FCD8-7050-51DC-8024BE97FB60}" v="1215" dt="2022-06-09T22:04:45.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0" autoAdjust="0"/>
    <p:restoredTop sz="94524" autoAdjust="0"/>
  </p:normalViewPr>
  <p:slideViewPr>
    <p:cSldViewPr snapToGrid="0">
      <p:cViewPr varScale="1">
        <p:scale>
          <a:sx n="54" d="100"/>
          <a:sy n="54" d="100"/>
        </p:scale>
        <p:origin x="1008" y="56"/>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6/9/2022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6/9/2022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5</a:t>
            </a:fld>
            <a:endParaRPr lang="en-US" dirty="0"/>
          </a:p>
        </p:txBody>
      </p:sp>
    </p:spTree>
    <p:extLst>
      <p:ext uri="{BB962C8B-B14F-4D97-AF65-F5344CB8AC3E}">
        <p14:creationId xmlns:p14="http://schemas.microsoft.com/office/powerpoint/2010/main" val="170791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dirty="0"/>
              <a:t>Click to edit Master title style</a:t>
            </a:r>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endParaRPr lang="en-US" dirty="0"/>
          </a:p>
        </p:txBody>
      </p:sp>
    </p:spTree>
    <p:extLst>
      <p:ext uri="{BB962C8B-B14F-4D97-AF65-F5344CB8AC3E}">
        <p14:creationId xmlns:p14="http://schemas.microsoft.com/office/powerpoint/2010/main" val="3839583478"/>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dirty="0"/>
              <a:t>Click to edit Master title style</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endParaRPr lang="en-US" dirty="0"/>
          </a:p>
        </p:txBody>
      </p:sp>
    </p:spTree>
    <p:extLst>
      <p:ext uri="{BB962C8B-B14F-4D97-AF65-F5344CB8AC3E}">
        <p14:creationId xmlns:p14="http://schemas.microsoft.com/office/powerpoint/2010/main" val="3925025053"/>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dirty="0"/>
              <a:t>Click to edit Master title style</a:t>
            </a:r>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dirty="0"/>
              <a:t>Click to edit Master title style</a:t>
            </a:r>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Tree>
    <p:extLst>
      <p:ext uri="{BB962C8B-B14F-4D97-AF65-F5344CB8AC3E}">
        <p14:creationId xmlns:p14="http://schemas.microsoft.com/office/powerpoint/2010/main" val="1591659204"/>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dirty="0"/>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94716" y="739978"/>
            <a:ext cx="5334930" cy="3004145"/>
          </a:xfrm>
        </p:spPr>
        <p:txBody>
          <a:bodyPr vert="horz" lIns="91440" tIns="45720" rIns="91440" bIns="45720" rtlCol="0" anchor="b">
            <a:normAutofit/>
          </a:bodyPr>
          <a:lstStyle/>
          <a:p>
            <a:pPr algn="ctr"/>
            <a:r>
              <a:rPr lang="en-US" sz="6000"/>
              <a:t>MyCoin</a:t>
            </a:r>
            <a:br>
              <a:rPr lang="en-US" sz="6000"/>
            </a:br>
            <a:r>
              <a:rPr lang="en-US" sz="6000"/>
              <a:t>Business Plan</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194715" y="3836197"/>
            <a:ext cx="5334931" cy="2189214"/>
          </a:xfrm>
        </p:spPr>
        <p:txBody>
          <a:bodyPr vert="horz" lIns="91440" tIns="45720" rIns="91440" bIns="45720" rtlCol="0" anchor="t">
            <a:normAutofit/>
          </a:bodyPr>
          <a:lstStyle/>
          <a:p>
            <a:pPr algn="ctr"/>
            <a:r>
              <a:rPr lang="en-US" sz="2400" dirty="0"/>
              <a:t>InSight3D Core</a:t>
            </a:r>
          </a:p>
        </p:txBody>
      </p:sp>
      <p:sp>
        <p:nvSpPr>
          <p:cNvPr id="26" name="Freeform: Shape 29">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31">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9" name="Freeform: Shape 33">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5">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3" name="Freeform: Shape 37">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6" name="Picture Placeholder 15" descr="Icon&#10;&#10;Description automatically generated">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5" name="Freeform: Shape 39">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946180162"/>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a:t>Mission statement</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590719" y="2330505"/>
            <a:ext cx="4559425" cy="3979585"/>
          </a:xfrm>
        </p:spPr>
        <p:txBody>
          <a:bodyPr vert="horz" lIns="91440" tIns="45720" rIns="91440" bIns="45720" rtlCol="0" anchor="ctr">
            <a:normAutofit/>
          </a:bodyPr>
          <a:lstStyle/>
          <a:p>
            <a:pPr>
              <a:lnSpc>
                <a:spcPct val="90000"/>
              </a:lnSpc>
            </a:pPr>
            <a:r>
              <a:rPr lang="en-US" sz="2000" dirty="0" err="1"/>
              <a:t>MyCoin</a:t>
            </a:r>
            <a:r>
              <a:rPr lang="en-US" sz="2000" dirty="0"/>
              <a:t> aims to provide free knowledge and skill in the Web3 space, as the more educated people there are within the Web3 space, the safer Web3 will be. Beyond the free plan, users can also pay a low fee to gain access to much more advanced courses, as well as support our platform and mission. </a:t>
            </a:r>
            <a:endParaRPr lang="en-US"/>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erson wearing a suit using a mobile phone and looking at their wristwatch">
            <a:extLst>
              <a:ext uri="{FF2B5EF4-FFF2-40B4-BE49-F238E27FC236}">
                <a16:creationId xmlns:a16="http://schemas.microsoft.com/office/drawing/2014/main" id="{1D301421-CBF7-2510-073D-370E776ECC4B}"/>
              </a:ext>
            </a:extLst>
          </p:cNvPr>
          <p:cNvPicPr>
            <a:picLocks noChangeAspect="1"/>
          </p:cNvPicPr>
          <p:nvPr/>
        </p:nvPicPr>
        <p:blipFill rotWithShape="1">
          <a:blip r:embed="rId3"/>
          <a:srcRect l="29852" r="2" b="2"/>
          <a:stretch/>
        </p:blipFill>
        <p:spPr>
          <a:xfrm>
            <a:off x="5977788" y="799352"/>
            <a:ext cx="5425410" cy="5259296"/>
          </a:xfrm>
          <a:prstGeom prst="rect">
            <a:avLst/>
          </a:prstGeom>
        </p:spPr>
      </p:pic>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5685810" y="6492240"/>
            <a:ext cx="3050866" cy="365125"/>
          </a:xfrm>
        </p:spPr>
        <p:txBody>
          <a:bodyPr vert="horz" lIns="91440" tIns="45720" rIns="91440" bIns="45720" rtlCol="0" anchor="ctr">
            <a:normAutofit/>
          </a:bodyPr>
          <a:lstStyle/>
          <a:p>
            <a:pPr algn="l">
              <a:spcAft>
                <a:spcPts val="600"/>
              </a:spcAft>
              <a:defRPr/>
            </a:pPr>
            <a:r>
              <a:rPr lang="en-US" sz="1200" kern="1200">
                <a:solidFill>
                  <a:prstClr val="black">
                    <a:tint val="75000"/>
                  </a:prstClr>
                </a:solidFill>
                <a:latin typeface="Calibri" panose="020F0502020204030204"/>
                <a:ea typeface="+mn-ea"/>
                <a:cs typeface="+mn-cs"/>
              </a:rPr>
              <a:t>MyCoin by InSight3D</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19B51A1E-902D-48AF-9020-955120F399B6}" type="slidenum">
              <a:rPr lang="en-US" sz="1200" smtClean="0">
                <a:solidFill>
                  <a:prstClr val="black">
                    <a:tint val="75000"/>
                  </a:prstClr>
                </a:solidFill>
                <a:latin typeface="Calibri" panose="020F0502020204030204"/>
              </a:rPr>
              <a:pPr>
                <a:spcAft>
                  <a:spcPts val="600"/>
                </a:spcAft>
                <a:defRPr/>
              </a:pPr>
              <a:t>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942026059"/>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a:normAutofit/>
          </a:bodyPr>
          <a:lstStyle/>
          <a:p>
            <a:r>
              <a:rPr lang="en-US"/>
              <a:t>Market Summary</a:t>
            </a: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353312" y="3548340"/>
            <a:ext cx="2743200" cy="2286000"/>
          </a:xfrm>
        </p:spPr>
        <p:txBody>
          <a:bodyPr vert="horz" lIns="91440" tIns="45720" rIns="91440" bIns="45720" rtlCol="0" anchor="t">
            <a:normAutofit/>
          </a:bodyPr>
          <a:lstStyle/>
          <a:p>
            <a:r>
              <a:rPr lang="en-US" dirty="0">
                <a:ea typeface="+mn-lt"/>
                <a:cs typeface="+mn-lt"/>
              </a:rPr>
              <a:t>Crypto is an ever-growing space, allowing </a:t>
            </a:r>
            <a:r>
              <a:rPr lang="en-US" dirty="0" err="1">
                <a:ea typeface="+mn-lt"/>
                <a:cs typeface="+mn-lt"/>
              </a:rPr>
              <a:t>MyCoin</a:t>
            </a:r>
            <a:r>
              <a:rPr lang="en-US" dirty="0">
                <a:ea typeface="+mn-lt"/>
                <a:cs typeface="+mn-lt"/>
              </a:rPr>
              <a:t> to grow alongside it. Providing the into will also allow for more advanced implementation in the future.</a:t>
            </a:r>
          </a:p>
          <a:p>
            <a:endParaRPr lang="en-US" dirty="0">
              <a:ea typeface="+mn-lt"/>
              <a:cs typeface="+mn-lt"/>
            </a:endParaRPr>
          </a:p>
          <a:p>
            <a:endParaRPr lang="en-US" dirty="0"/>
          </a:p>
          <a:p>
            <a:endParaRPr lang="en-US"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759452" y="3548340"/>
            <a:ext cx="2743200" cy="2286000"/>
          </a:xfrm>
        </p:spPr>
        <p:txBody>
          <a:bodyPr vert="horz" lIns="91440" tIns="45720" rIns="91440" bIns="45720" rtlCol="0" anchor="t">
            <a:normAutofit/>
          </a:bodyPr>
          <a:lstStyle/>
          <a:p>
            <a:r>
              <a:rPr lang="en-US" dirty="0"/>
              <a:t>As the implementation for Web3 continues, so will the need for an academic platform, which is where </a:t>
            </a:r>
            <a:r>
              <a:rPr lang="en-US" dirty="0" err="1"/>
              <a:t>MyCoin</a:t>
            </a:r>
            <a:r>
              <a:rPr lang="en-US" dirty="0"/>
              <a:t> is able to step in, setting an academic standard for Web3.</a:t>
            </a:r>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8165592" y="3548340"/>
            <a:ext cx="2743200" cy="2286000"/>
          </a:xfrm>
        </p:spPr>
        <p:txBody>
          <a:bodyPr vert="horz" lIns="91440" tIns="45720" rIns="91440" bIns="45720" rtlCol="0" anchor="t">
            <a:normAutofit/>
          </a:bodyPr>
          <a:lstStyle/>
          <a:p>
            <a:r>
              <a:rPr lang="en-US" dirty="0"/>
              <a:t>Our development and hosting cost is relatively low, which will allow us to maximize revenue from the platform (see slide 4).</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dirty="0" err="1"/>
              <a:t>MyCoin</a:t>
            </a:r>
            <a:r>
              <a:rPr lang="en-US" dirty="0"/>
              <a:t> by InSight3D</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25" name="Graphic 24" descr="Bitcoin outline">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8390" y="2705418"/>
            <a:ext cx="731520" cy="731520"/>
          </a:xfrm>
          <a:prstGeom prst="rect">
            <a:avLst/>
          </a:prstGeom>
        </p:spPr>
      </p:pic>
      <p:pic>
        <p:nvPicPr>
          <p:cNvPr id="27" name="Graphic 26" descr="Bar graph with upward trend outline">
            <a:extLst>
              <a:ext uri="{FF2B5EF4-FFF2-40B4-BE49-F238E27FC236}">
                <a16:creationId xmlns:a16="http://schemas.microsoft.com/office/drawing/2014/main" id="{64F99BBE-1996-4227-A4DE-D13CD351493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65292" y="2727326"/>
            <a:ext cx="731520" cy="731520"/>
          </a:xfrm>
          <a:prstGeom prst="rect">
            <a:avLst/>
          </a:prstGeom>
        </p:spPr>
      </p:pic>
      <p:pic>
        <p:nvPicPr>
          <p:cNvPr id="29" name="Graphic 28" descr="Money outline">
            <a:extLst>
              <a:ext uri="{FF2B5EF4-FFF2-40B4-BE49-F238E27FC236}">
                <a16:creationId xmlns:a16="http://schemas.microsoft.com/office/drawing/2014/main" id="{2EE071B9-4843-404F-95CC-3894A5FAD61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71940" y="2739633"/>
            <a:ext cx="731520" cy="731520"/>
          </a:xfrm>
          <a:prstGeom prst="rect">
            <a:avLst/>
          </a:prstGeom>
        </p:spPr>
      </p:pic>
    </p:spTree>
    <p:extLst>
      <p:ext uri="{BB962C8B-B14F-4D97-AF65-F5344CB8AC3E}">
        <p14:creationId xmlns:p14="http://schemas.microsoft.com/office/powerpoint/2010/main" val="3153892104"/>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5A202-A993-A1AA-8261-67BE0F8AD996}"/>
              </a:ext>
            </a:extLst>
          </p:cNvPr>
          <p:cNvSpPr>
            <a:spLocks noGrp="1"/>
          </p:cNvSpPr>
          <p:nvPr>
            <p:ph type="title"/>
          </p:nvPr>
        </p:nvSpPr>
        <p:spPr>
          <a:xfrm>
            <a:off x="1303213" y="1231778"/>
            <a:ext cx="5704053" cy="1337685"/>
          </a:xfrm>
        </p:spPr>
        <p:txBody>
          <a:bodyPr/>
          <a:lstStyle/>
          <a:p>
            <a:r>
              <a:rPr lang="en-US" dirty="0"/>
              <a:t>Revenue </a:t>
            </a:r>
            <a:r>
              <a:rPr lang="en-US" dirty="0">
                <a:ea typeface="+mj-lt"/>
                <a:cs typeface="+mj-lt"/>
              </a:rPr>
              <a:t>Opportunities</a:t>
            </a:r>
            <a:endParaRPr lang="en-US" dirty="0"/>
          </a:p>
        </p:txBody>
      </p:sp>
      <p:sp>
        <p:nvSpPr>
          <p:cNvPr id="3" name="Text Placeholder 2">
            <a:extLst>
              <a:ext uri="{FF2B5EF4-FFF2-40B4-BE49-F238E27FC236}">
                <a16:creationId xmlns:a16="http://schemas.microsoft.com/office/drawing/2014/main" id="{3DDB0087-1FA1-DFF8-A61F-22DC6416BE0E}"/>
              </a:ext>
            </a:extLst>
          </p:cNvPr>
          <p:cNvSpPr>
            <a:spLocks noGrp="1"/>
          </p:cNvSpPr>
          <p:nvPr>
            <p:ph type="body" idx="1"/>
          </p:nvPr>
        </p:nvSpPr>
        <p:spPr/>
        <p:txBody>
          <a:bodyPr/>
          <a:lstStyle/>
          <a:p>
            <a:r>
              <a:rPr lang="en-US" dirty="0"/>
              <a:t>Advertisements</a:t>
            </a:r>
          </a:p>
        </p:txBody>
      </p:sp>
      <p:sp>
        <p:nvSpPr>
          <p:cNvPr id="4" name="Content Placeholder 3">
            <a:extLst>
              <a:ext uri="{FF2B5EF4-FFF2-40B4-BE49-F238E27FC236}">
                <a16:creationId xmlns:a16="http://schemas.microsoft.com/office/drawing/2014/main" id="{46F91486-0296-7E6C-4371-7E5658578769}"/>
              </a:ext>
            </a:extLst>
          </p:cNvPr>
          <p:cNvSpPr>
            <a:spLocks noGrp="1"/>
          </p:cNvSpPr>
          <p:nvPr>
            <p:ph sz="half" idx="2"/>
          </p:nvPr>
        </p:nvSpPr>
        <p:spPr>
          <a:xfrm>
            <a:off x="1307519" y="3337560"/>
            <a:ext cx="2057473" cy="2648857"/>
          </a:xfrm>
        </p:spPr>
        <p:txBody>
          <a:bodyPr vert="horz" lIns="91440" tIns="45720" rIns="91440" bIns="45720" rtlCol="0" anchor="t">
            <a:normAutofit/>
          </a:bodyPr>
          <a:lstStyle/>
          <a:p>
            <a:r>
              <a:rPr lang="en-US" dirty="0"/>
              <a:t>1. Allowing 3rd party integrated advertising to </a:t>
            </a:r>
            <a:r>
              <a:rPr lang="en-US" dirty="0" err="1"/>
              <a:t>MyCoin</a:t>
            </a:r>
          </a:p>
          <a:p>
            <a:r>
              <a:rPr lang="en-US" dirty="0"/>
              <a:t>2. Partner Marketing (Ex. Users can auto sign up to Coinbase and </a:t>
            </a:r>
            <a:r>
              <a:rPr lang="en-US" dirty="0" err="1"/>
              <a:t>MyCoin</a:t>
            </a:r>
            <a:r>
              <a:rPr lang="en-US" dirty="0"/>
              <a:t> would receive a bonus.)</a:t>
            </a:r>
          </a:p>
        </p:txBody>
      </p:sp>
      <p:sp>
        <p:nvSpPr>
          <p:cNvPr id="5" name="Text Placeholder 4">
            <a:extLst>
              <a:ext uri="{FF2B5EF4-FFF2-40B4-BE49-F238E27FC236}">
                <a16:creationId xmlns:a16="http://schemas.microsoft.com/office/drawing/2014/main" id="{8C682D58-2831-2445-A4E2-288B21565D83}"/>
              </a:ext>
            </a:extLst>
          </p:cNvPr>
          <p:cNvSpPr>
            <a:spLocks noGrp="1"/>
          </p:cNvSpPr>
          <p:nvPr>
            <p:ph type="body" sz="quarter" idx="3"/>
          </p:nvPr>
        </p:nvSpPr>
        <p:spPr/>
        <p:txBody>
          <a:bodyPr/>
          <a:lstStyle/>
          <a:p>
            <a:r>
              <a:rPr lang="en-US" dirty="0"/>
              <a:t>Subscription</a:t>
            </a:r>
          </a:p>
        </p:txBody>
      </p:sp>
      <p:sp>
        <p:nvSpPr>
          <p:cNvPr id="6" name="Content Placeholder 5">
            <a:extLst>
              <a:ext uri="{FF2B5EF4-FFF2-40B4-BE49-F238E27FC236}">
                <a16:creationId xmlns:a16="http://schemas.microsoft.com/office/drawing/2014/main" id="{8433C087-DA76-0414-3C80-1627DC450CEE}"/>
              </a:ext>
            </a:extLst>
          </p:cNvPr>
          <p:cNvSpPr>
            <a:spLocks noGrp="1"/>
          </p:cNvSpPr>
          <p:nvPr>
            <p:ph sz="quarter" idx="4"/>
          </p:nvPr>
        </p:nvSpPr>
        <p:spPr/>
        <p:txBody>
          <a:bodyPr vert="horz" lIns="91440" tIns="45720" rIns="91440" bIns="45720" rtlCol="0" anchor="t">
            <a:normAutofit/>
          </a:bodyPr>
          <a:lstStyle/>
          <a:p>
            <a:r>
              <a:rPr lang="en-US" dirty="0"/>
              <a:t>Users can pay for a premium version of </a:t>
            </a:r>
            <a:r>
              <a:rPr lang="en-US" dirty="0" err="1"/>
              <a:t>MyCoin</a:t>
            </a:r>
            <a:r>
              <a:rPr lang="en-US" dirty="0"/>
              <a:t> (</a:t>
            </a:r>
            <a:r>
              <a:rPr lang="en-US" dirty="0" err="1"/>
              <a:t>MyCoin</a:t>
            </a:r>
            <a:r>
              <a:rPr lang="en-US" dirty="0"/>
              <a:t>+), which would remove Integrated Ads and uncap trading and academy limits, along with other perks.</a:t>
            </a:r>
          </a:p>
        </p:txBody>
      </p:sp>
      <p:sp>
        <p:nvSpPr>
          <p:cNvPr id="8" name="Footer Placeholder 7">
            <a:extLst>
              <a:ext uri="{FF2B5EF4-FFF2-40B4-BE49-F238E27FC236}">
                <a16:creationId xmlns:a16="http://schemas.microsoft.com/office/drawing/2014/main" id="{9C1438C5-9A93-D670-9649-A98B5098BE8E}"/>
              </a:ext>
            </a:extLst>
          </p:cNvPr>
          <p:cNvSpPr>
            <a:spLocks noGrp="1"/>
          </p:cNvSpPr>
          <p:nvPr>
            <p:ph type="ftr" sz="quarter" idx="11"/>
          </p:nvPr>
        </p:nvSpPr>
        <p:spPr/>
        <p:txBody>
          <a:bodyPr/>
          <a:lstStyle/>
          <a:p>
            <a:r>
              <a:rPr lang="en-US" dirty="0" err="1"/>
              <a:t>MyCoin</a:t>
            </a:r>
            <a:r>
              <a:rPr lang="en-US" dirty="0"/>
              <a:t> by InSight3D</a:t>
            </a:r>
          </a:p>
        </p:txBody>
      </p:sp>
      <p:sp>
        <p:nvSpPr>
          <p:cNvPr id="9" name="Slide Number Placeholder 8">
            <a:extLst>
              <a:ext uri="{FF2B5EF4-FFF2-40B4-BE49-F238E27FC236}">
                <a16:creationId xmlns:a16="http://schemas.microsoft.com/office/drawing/2014/main" id="{FFBFBACD-DDD3-0F71-7732-5DCCDCE86FAA}"/>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
        <p:nvSpPr>
          <p:cNvPr id="7" name="Text Placeholder 4">
            <a:extLst>
              <a:ext uri="{FF2B5EF4-FFF2-40B4-BE49-F238E27FC236}">
                <a16:creationId xmlns:a16="http://schemas.microsoft.com/office/drawing/2014/main" id="{81363D39-5EE8-4F85-04A2-A66EA5D9FDEB}"/>
              </a:ext>
            </a:extLst>
          </p:cNvPr>
          <p:cNvSpPr txBox="1">
            <a:spLocks/>
          </p:cNvSpPr>
          <p:nvPr/>
        </p:nvSpPr>
        <p:spPr>
          <a:xfrm>
            <a:off x="5570075" y="2860330"/>
            <a:ext cx="2066544" cy="36576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accent3">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Partners</a:t>
            </a:r>
          </a:p>
        </p:txBody>
      </p:sp>
      <p:sp>
        <p:nvSpPr>
          <p:cNvPr id="12" name="Content Placeholder 5">
            <a:extLst>
              <a:ext uri="{FF2B5EF4-FFF2-40B4-BE49-F238E27FC236}">
                <a16:creationId xmlns:a16="http://schemas.microsoft.com/office/drawing/2014/main" id="{F19AE362-8E1A-16B1-FC3E-03C48889B90A}"/>
              </a:ext>
            </a:extLst>
          </p:cNvPr>
          <p:cNvSpPr txBox="1">
            <a:spLocks/>
          </p:cNvSpPr>
          <p:nvPr/>
        </p:nvSpPr>
        <p:spPr>
          <a:xfrm>
            <a:off x="5570075" y="3335745"/>
            <a:ext cx="2347758" cy="2286000"/>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MyCoin</a:t>
            </a:r>
            <a:r>
              <a:rPr lang="en-US" dirty="0"/>
              <a:t> partner with schools and corporations offering our platform to students and employees, respectively.</a:t>
            </a:r>
          </a:p>
        </p:txBody>
      </p:sp>
    </p:spTree>
    <p:extLst>
      <p:ext uri="{BB962C8B-B14F-4D97-AF65-F5344CB8AC3E}">
        <p14:creationId xmlns:p14="http://schemas.microsoft.com/office/powerpoint/2010/main" val="1060911333"/>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a wall clock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6181344" cy="6858000"/>
          </a:xfr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a:normAutofit/>
          </a:bodyPr>
          <a:lstStyle/>
          <a:p>
            <a:r>
              <a:rPr lang="en-US" dirty="0"/>
              <a:t>Business overview</a:t>
            </a:r>
          </a:p>
        </p:txBody>
      </p:sp>
      <p:pic>
        <p:nvPicPr>
          <p:cNvPr id="12" name="Picture Placeholder 11" descr="Photo of woman on a laptop&#10;">
            <a:extLst>
              <a:ext uri="{FF2B5EF4-FFF2-40B4-BE49-F238E27FC236}">
                <a16:creationId xmlns:a16="http://schemas.microsoft.com/office/drawing/2014/main" id="{FF6FCE34-3B74-4337-ACAE-B16A2A0AECFB}"/>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3048000" y="777240"/>
            <a:ext cx="8229600" cy="5303520"/>
          </a:xfrm>
        </p:spPr>
      </p:pic>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a:xfrm>
            <a:off x="4038600" y="6356350"/>
            <a:ext cx="4114800" cy="365125"/>
          </a:xfrm>
        </p:spPr>
        <p:txBody>
          <a:bodyPr/>
          <a:lstStyle/>
          <a:p>
            <a:r>
              <a:rPr lang="en-US" dirty="0" err="1">
                <a:ea typeface="+mn-lt"/>
                <a:cs typeface="+mn-lt"/>
              </a:rPr>
              <a:t>MyCoin</a:t>
            </a:r>
            <a:r>
              <a:rPr lang="en-US" dirty="0">
                <a:ea typeface="+mn-lt"/>
                <a:cs typeface="+mn-lt"/>
              </a:rPr>
              <a:t> by InSight3D</a:t>
            </a:r>
            <a:endParaRPr lang="en-US" dirty="0"/>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114420498"/>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F1AD-9E1E-C2F9-F690-29D885D719C6}"/>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sz="4400" kern="1200">
                <a:solidFill>
                  <a:schemeClr val="tx1"/>
                </a:solidFill>
                <a:latin typeface="+mj-lt"/>
                <a:ea typeface="+mj-ea"/>
                <a:cs typeface="+mj-cs"/>
              </a:rPr>
              <a:t>Business Concept</a:t>
            </a:r>
          </a:p>
        </p:txBody>
      </p:sp>
      <p:sp>
        <p:nvSpPr>
          <p:cNvPr id="6" name="TextBox 5">
            <a:extLst>
              <a:ext uri="{FF2B5EF4-FFF2-40B4-BE49-F238E27FC236}">
                <a16:creationId xmlns:a16="http://schemas.microsoft.com/office/drawing/2014/main" id="{7EBDAA95-336F-05E7-7026-A6699EA30058}"/>
              </a:ext>
            </a:extLst>
          </p:cNvPr>
          <p:cNvSpPr txBox="1"/>
          <p:nvPr/>
        </p:nvSpPr>
        <p:spPr>
          <a:xfrm>
            <a:off x="1136429" y="2278173"/>
            <a:ext cx="6467867" cy="34506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500" dirty="0"/>
              <a:t>     </a:t>
            </a:r>
            <a:r>
              <a:rPr lang="en-US" sz="1500" dirty="0" err="1"/>
              <a:t>MyCoin</a:t>
            </a:r>
            <a:r>
              <a:rPr lang="en-US" sz="1500" dirty="0"/>
              <a:t> is an Open-Source application, which offers users both, a free-to-use mock crypto exchange as well as a Web3 Academy, which would teach critical skills for investing in the crypto space and how to interact with the Blockchain. We want to create a place where users can safely learn to invest without the risk of losing their hard-earned assets. To facilitate safe learning, the </a:t>
            </a:r>
            <a:r>
              <a:rPr lang="en-US" sz="1500" dirty="0" err="1"/>
              <a:t>MyCoin</a:t>
            </a:r>
            <a:r>
              <a:rPr lang="en-US" sz="1500" dirty="0"/>
              <a:t> trading function will grant users $10,000 in paper currency to use on the platform. In addition, </a:t>
            </a:r>
            <a:r>
              <a:rPr lang="en-US" sz="1500" dirty="0" err="1"/>
              <a:t>MyCoin</a:t>
            </a:r>
            <a:r>
              <a:rPr lang="en-US" sz="1500" dirty="0"/>
              <a:t> will also offer an Academy where users can learn trading strategies and web development. The combination of educational materials and a no-risk platform on which to apply them is central to our mission of providing essential knowledge and skills education in the space at no charge. The more users know, the safer Web3 will be. Though the basics and essentials will not be behind a paywall, users who elect to continue learning about the space can pay a small subscription (ex: $10/month), which will support the platform and its mission and unlock extra features in both the Trading and Academy spaces. </a:t>
            </a:r>
            <a:endParaRPr lang="en-US"/>
          </a:p>
        </p:txBody>
      </p:sp>
      <p:sp>
        <p:nvSpPr>
          <p:cNvPr id="3" name="Footer Placeholder 2">
            <a:extLst>
              <a:ext uri="{FF2B5EF4-FFF2-40B4-BE49-F238E27FC236}">
                <a16:creationId xmlns:a16="http://schemas.microsoft.com/office/drawing/2014/main" id="{09CB78A7-16DC-C180-F588-B33E399EAF17}"/>
              </a:ext>
            </a:extLst>
          </p:cNvPr>
          <p:cNvSpPr>
            <a:spLocks noGrp="1"/>
          </p:cNvSpPr>
          <p:nvPr>
            <p:ph type="ftr" sz="quarter" idx="11"/>
          </p:nvPr>
        </p:nvSpPr>
        <p:spPr>
          <a:xfrm>
            <a:off x="1103859" y="6356350"/>
            <a:ext cx="4894169" cy="365125"/>
          </a:xfrm>
        </p:spPr>
        <p:txBody>
          <a:bodyPr vert="horz" lIns="91440" tIns="45720" rIns="91440" bIns="45720" rtlCol="0" anchor="ctr">
            <a:normAutofit/>
          </a:bodyPr>
          <a:lstStyle/>
          <a:p>
            <a:pPr algn="l">
              <a:spcAft>
                <a:spcPts val="600"/>
              </a:spcAft>
            </a:pPr>
            <a:r>
              <a:rPr lang="en-US" sz="1050" dirty="0" err="1">
                <a:solidFill>
                  <a:schemeClr val="tx1">
                    <a:lumMod val="75000"/>
                    <a:lumOff val="25000"/>
                  </a:schemeClr>
                </a:solidFill>
              </a:rPr>
              <a:t>MyCoin</a:t>
            </a:r>
            <a:r>
              <a:rPr lang="en-US" sz="1050" dirty="0">
                <a:solidFill>
                  <a:schemeClr val="tx1">
                    <a:lumMod val="75000"/>
                    <a:lumOff val="25000"/>
                  </a:schemeClr>
                </a:solidFill>
              </a:rPr>
              <a:t> by InSight3D</a:t>
            </a:r>
            <a:endParaRPr lang="en-US" dirty="0">
              <a:solidFill>
                <a:schemeClr val="tx1">
                  <a:lumMod val="75000"/>
                  <a:lumOff val="25000"/>
                </a:schemeClr>
              </a:solidFill>
              <a:ea typeface="+mn-ea"/>
              <a:cs typeface="+mn-cs"/>
            </a:endParaRPr>
          </a:p>
        </p:txBody>
      </p:sp>
      <p:sp>
        <p:nvSpPr>
          <p:cNvPr id="20"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Chat">
            <a:extLst>
              <a:ext uri="{FF2B5EF4-FFF2-40B4-BE49-F238E27FC236}">
                <a16:creationId xmlns:a16="http://schemas.microsoft.com/office/drawing/2014/main" id="{D706DA32-94D9-ECB8-BB7D-1AA324C655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5BAA19AB-CD66-DE8E-FB7F-73246B7D1294}"/>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B5CEABB6-07DC-46E8-9B57-56EC44A396E5}" type="slidenum">
              <a:rPr lang="en-US" sz="1200">
                <a:solidFill>
                  <a:srgbClr val="FFFFFF"/>
                </a:solidFill>
              </a:rPr>
              <a:pPr>
                <a:spcAft>
                  <a:spcPts val="600"/>
                </a:spcAft>
              </a:pPr>
              <a:t>6</a:t>
            </a:fld>
            <a:endParaRPr lang="en-US" sz="1200">
              <a:solidFill>
                <a:srgbClr val="FFFFFF"/>
              </a:solidFill>
            </a:endParaRPr>
          </a:p>
        </p:txBody>
      </p:sp>
    </p:spTree>
    <p:extLst>
      <p:ext uri="{BB962C8B-B14F-4D97-AF65-F5344CB8AC3E}">
        <p14:creationId xmlns:p14="http://schemas.microsoft.com/office/powerpoint/2010/main" val="2758476708"/>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271016" y="1929383"/>
            <a:ext cx="4480560" cy="640080"/>
          </a:xfrm>
        </p:spPr>
        <p:txBody>
          <a:bodyPr>
            <a:normAutofit/>
          </a:bodyPr>
          <a:lstStyle/>
          <a:p>
            <a:r>
              <a:rPr lang="en-US" dirty="0"/>
              <a:t>Key issues</a:t>
            </a:r>
          </a:p>
        </p:txBody>
      </p:sp>
      <p:sp>
        <p:nvSpPr>
          <p:cNvPr id="6" name="Content Placeholder 5">
            <a:extLst>
              <a:ext uri="{FF2B5EF4-FFF2-40B4-BE49-F238E27FC236}">
                <a16:creationId xmlns:a16="http://schemas.microsoft.com/office/drawing/2014/main" id="{DD14AC8A-30D4-48E3-9B06-1BA6665623FE}"/>
              </a:ext>
            </a:extLst>
          </p:cNvPr>
          <p:cNvSpPr>
            <a:spLocks noGrp="1"/>
          </p:cNvSpPr>
          <p:nvPr>
            <p:ph type="body" idx="1"/>
          </p:nvPr>
        </p:nvSpPr>
        <p:spPr>
          <a:xfrm>
            <a:off x="1298448" y="2871216"/>
            <a:ext cx="2066544" cy="365760"/>
          </a:xfrm>
        </p:spPr>
        <p:txBody>
          <a:bodyPr>
            <a:normAutofit/>
          </a:bodyPr>
          <a:lstStyle/>
          <a:p>
            <a:r>
              <a:rPr lang="en-US" dirty="0"/>
              <a:t>Near term</a:t>
            </a:r>
          </a:p>
        </p:txBody>
      </p:sp>
      <p:sp>
        <p:nvSpPr>
          <p:cNvPr id="29" name="Content Placeholder 28">
            <a:extLst>
              <a:ext uri="{FF2B5EF4-FFF2-40B4-BE49-F238E27FC236}">
                <a16:creationId xmlns:a16="http://schemas.microsoft.com/office/drawing/2014/main" id="{C8A25AC9-18C2-42FA-A68D-B954C9D267D0}"/>
              </a:ext>
            </a:extLst>
          </p:cNvPr>
          <p:cNvSpPr>
            <a:spLocks noGrp="1"/>
          </p:cNvSpPr>
          <p:nvPr>
            <p:ph sz="half" idx="2"/>
          </p:nvPr>
        </p:nvSpPr>
        <p:spPr>
          <a:xfrm>
            <a:off x="1298448" y="3337560"/>
            <a:ext cx="2238901" cy="2839357"/>
          </a:xfrm>
        </p:spPr>
        <p:txBody>
          <a:bodyPr vert="horz" lIns="91440" tIns="45720" rIns="91440" bIns="45720" rtlCol="0" anchor="t">
            <a:normAutofit/>
          </a:bodyPr>
          <a:lstStyle/>
          <a:p>
            <a:pPr marL="285750" indent="-285750">
              <a:buChar char="•"/>
            </a:pPr>
            <a:r>
              <a:rPr lang="en-US" dirty="0"/>
              <a:t>Need developers for front-end product design.</a:t>
            </a:r>
            <a:endParaRPr lang="en-US"/>
          </a:p>
          <a:p>
            <a:pPr marL="285750" indent="-285750">
              <a:buChar char="•"/>
            </a:pPr>
            <a:r>
              <a:rPr lang="en-US" dirty="0"/>
              <a:t>Marketing application and managing social media.</a:t>
            </a:r>
            <a:endParaRPr lang="en-US"/>
          </a:p>
          <a:p>
            <a:pPr marL="285750" indent="-285750">
              <a:buChar char="•"/>
            </a:pPr>
            <a:r>
              <a:rPr lang="en-US" dirty="0"/>
              <a:t>Implementing payment possessing.</a:t>
            </a:r>
          </a:p>
        </p:txBody>
      </p:sp>
      <p:sp>
        <p:nvSpPr>
          <p:cNvPr id="7" name="Content Placeholder 6">
            <a:extLst>
              <a:ext uri="{FF2B5EF4-FFF2-40B4-BE49-F238E27FC236}">
                <a16:creationId xmlns:a16="http://schemas.microsoft.com/office/drawing/2014/main" id="{53195A3A-AB97-47CF-84BB-C2ADAABA5934}"/>
              </a:ext>
            </a:extLst>
          </p:cNvPr>
          <p:cNvSpPr>
            <a:spLocks noGrp="1"/>
          </p:cNvSpPr>
          <p:nvPr>
            <p:ph type="body" sz="quarter" idx="3"/>
          </p:nvPr>
        </p:nvSpPr>
        <p:spPr>
          <a:xfrm>
            <a:off x="3685032" y="2871216"/>
            <a:ext cx="2066544" cy="365760"/>
          </a:xfrm>
        </p:spPr>
        <p:txBody>
          <a:bodyPr/>
          <a:lstStyle/>
          <a:p>
            <a:r>
              <a:rPr lang="en-US" dirty="0"/>
              <a:t>Long term</a:t>
            </a:r>
          </a:p>
        </p:txBody>
      </p:sp>
      <p:sp>
        <p:nvSpPr>
          <p:cNvPr id="5" name="Content Placeholder 4">
            <a:extLst>
              <a:ext uri="{FF2B5EF4-FFF2-40B4-BE49-F238E27FC236}">
                <a16:creationId xmlns:a16="http://schemas.microsoft.com/office/drawing/2014/main" id="{B646B65B-FC7E-41EC-97C2-063C6F0AAABE}"/>
              </a:ext>
            </a:extLst>
          </p:cNvPr>
          <p:cNvSpPr>
            <a:spLocks noGrp="1"/>
          </p:cNvSpPr>
          <p:nvPr>
            <p:ph sz="quarter" idx="4"/>
          </p:nvPr>
        </p:nvSpPr>
        <p:spPr>
          <a:xfrm>
            <a:off x="3685032" y="3337560"/>
            <a:ext cx="2066544" cy="2286000"/>
          </a:xfrm>
        </p:spPr>
        <p:txBody>
          <a:bodyPr vert="horz" lIns="91440" tIns="45720" rIns="91440" bIns="45720" rtlCol="0" anchor="t">
            <a:normAutofit/>
          </a:bodyPr>
          <a:lstStyle/>
          <a:p>
            <a:pPr marL="285750" indent="-285750">
              <a:buChar char="•"/>
            </a:pPr>
            <a:r>
              <a:rPr lang="en-US" dirty="0"/>
              <a:t>Funding for future employees and hosting.</a:t>
            </a:r>
          </a:p>
          <a:p>
            <a:pPr marL="285750" indent="-285750">
              <a:buChar char="•"/>
            </a:pPr>
            <a:r>
              <a:rPr lang="en-US" dirty="0"/>
              <a:t>Managing income and revenue from subscription.</a:t>
            </a:r>
          </a:p>
        </p:txBody>
      </p:sp>
      <p:pic>
        <p:nvPicPr>
          <p:cNvPr id="43" name="Picture Placeholder 42" descr="Photo of two businessmen drawing a graph&#10;">
            <a:extLst>
              <a:ext uri="{FF2B5EF4-FFF2-40B4-BE49-F238E27FC236}">
                <a16:creationId xmlns:a16="http://schemas.microsoft.com/office/drawing/2014/main" id="{9B6C9607-2FE7-4BA2-A78E-6122DAAD2E62}"/>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6208776" y="1289304"/>
            <a:ext cx="4572000" cy="4334256"/>
          </a:xfrm>
        </p:spPr>
      </p:pic>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a:lstStyle/>
          <a:p>
            <a:r>
              <a:rPr lang="en-US" dirty="0" err="1"/>
              <a:t>MyCoin</a:t>
            </a:r>
            <a:r>
              <a:rPr lang="en-US" dirty="0"/>
              <a:t> by InSight3D</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594094387"/>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vert="horz" lIns="91440" tIns="45720" rIns="91440" bIns="45720" rtlCol="0" anchor="t">
            <a:normAutofit/>
          </a:bodyPr>
          <a:lstStyle/>
          <a:p>
            <a:r>
              <a:rPr lang="en-US" dirty="0"/>
              <a:t>Neil Shah</a:t>
            </a:r>
          </a:p>
          <a:p>
            <a:r>
              <a:rPr lang="en-US" dirty="0"/>
              <a:t>(617)-704-3116</a:t>
            </a:r>
          </a:p>
          <a:p>
            <a:r>
              <a:rPr lang="en-US" dirty="0"/>
              <a:t>neil@insight3d.tech</a:t>
            </a:r>
          </a:p>
          <a:p>
            <a:r>
              <a:rPr lang="en-US" dirty="0">
                <a:ea typeface="+mn-lt"/>
                <a:cs typeface="+mn-lt"/>
              </a:rPr>
              <a:t>insight3d.tech</a:t>
            </a:r>
            <a:endParaRPr lang="en-US" dirty="0"/>
          </a:p>
          <a:p>
            <a:r>
              <a:rPr lang="en-US" dirty="0"/>
              <a:t>mycoin.insight3d.tech</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dirty="0" err="1"/>
              <a:t>MyCoin</a:t>
            </a:r>
            <a:r>
              <a:rPr lang="en-US" dirty="0"/>
              <a:t> by InSight3D</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dirty="0" smtClean="0"/>
              <a:pPr/>
              <a:t>8</a:t>
            </a:fld>
            <a:endParaRPr lang="en-US" dirty="0"/>
          </a:p>
        </p:txBody>
      </p:sp>
    </p:spTree>
    <p:extLst>
      <p:ext uri="{BB962C8B-B14F-4D97-AF65-F5344CB8AC3E}">
        <p14:creationId xmlns:p14="http://schemas.microsoft.com/office/powerpoint/2010/main" val="2271433138"/>
      </p:ext>
    </p:extLst>
  </p:cSld>
  <p:clrMapOvr>
    <a:masterClrMapping/>
  </p:clrMapOvr>
  <mc:AlternateContent xmlns:mc="http://schemas.openxmlformats.org/markup-compatibility/2006" xmlns:p15="http://schemas.microsoft.com/office/powerpoint/2012/main">
    <mc:Choice Requires="p15">
      <p:transition spd="slow">
        <p15:prstTrans prst="origami"/>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EF084B-5A4B-4E86-9EFC-7F4F11C202FE}">
  <ds:schemaRefs>
    <ds:schemaRef ds:uri="http://schemas.microsoft.com/sharepoint/v3/contenttype/forms"/>
  </ds:schemaRefs>
</ds:datastoreItem>
</file>

<file path=customXml/itemProps2.xml><?xml version="1.0" encoding="utf-8"?>
<ds:datastoreItem xmlns:ds="http://schemas.openxmlformats.org/officeDocument/2006/customXml" ds:itemID="{3F6ABA68-728F-44C2-8940-18E1D6B008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DEF9633E-CFBB-4F91-9CCC-610727BA59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TM10081922</Template>
  <TotalTime>0</TotalTime>
  <Words>534</Words>
  <Application>Microsoft Office PowerPoint</Application>
  <PresentationFormat>Widescreen</PresentationFormat>
  <Paragraphs>183</Paragraphs>
  <Slides>8</Slides>
  <Notes>2</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MyCoin Business Plan</vt:lpstr>
      <vt:lpstr>Mission statement</vt:lpstr>
      <vt:lpstr>Market Summary</vt:lpstr>
      <vt:lpstr>Revenue Opportunities</vt:lpstr>
      <vt:lpstr>Business overview</vt:lpstr>
      <vt:lpstr>Business Concept</vt:lpstr>
      <vt:lpstr>Key issues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business plan</dc:title>
  <dc:creator/>
  <cp:lastModifiedBy/>
  <cp:revision>181</cp:revision>
  <dcterms:created xsi:type="dcterms:W3CDTF">2022-06-09T20:55:51Z</dcterms:created>
  <dcterms:modified xsi:type="dcterms:W3CDTF">2022-06-09T22:25:43Z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